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</p:sldMasterIdLst>
  <p:notesMasterIdLst>
    <p:notesMasterId r:id="rId21"/>
  </p:notesMasterIdLst>
  <p:handoutMasterIdLst>
    <p:handoutMasterId r:id="rId22"/>
  </p:handoutMasterIdLst>
  <p:sldIdLst>
    <p:sldId id="1011" r:id="rId3"/>
    <p:sldId id="1027" r:id="rId4"/>
    <p:sldId id="1028" r:id="rId5"/>
    <p:sldId id="1026" r:id="rId6"/>
    <p:sldId id="1025" r:id="rId7"/>
    <p:sldId id="1024" r:id="rId8"/>
    <p:sldId id="1022" r:id="rId9"/>
    <p:sldId id="1021" r:id="rId10"/>
    <p:sldId id="1023" r:id="rId11"/>
    <p:sldId id="1012" r:id="rId12"/>
    <p:sldId id="1013" r:id="rId13"/>
    <p:sldId id="1014" r:id="rId14"/>
    <p:sldId id="1015" r:id="rId15"/>
    <p:sldId id="1016" r:id="rId16"/>
    <p:sldId id="1017" r:id="rId17"/>
    <p:sldId id="1018" r:id="rId18"/>
    <p:sldId id="1019" r:id="rId19"/>
    <p:sldId id="1020" r:id="rId20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CC0000"/>
    <a:srgbClr val="3366FF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7" autoAdjust="0"/>
    <p:restoredTop sz="93681" autoAdjust="0"/>
  </p:normalViewPr>
  <p:slideViewPr>
    <p:cSldViewPr>
      <p:cViewPr varScale="1">
        <p:scale>
          <a:sx n="69" d="100"/>
          <a:sy n="69" d="100"/>
        </p:scale>
        <p:origin x="208" y="1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Text\Teaching\CS109\CS109-Spr08-09\Random\Overfitting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C:\Text\Teaching\CS109\CS109-Spr08-09\Random\Overfitting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file:///C:\Text\Teaching\CS109\CS109-Spr08-09\Random\Overfitting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file:///C:\Text\Teaching\CS109\CS109-Spr08-09\Random\Overfitting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file:///C:\Text\Teaching\CS109\CS109-Spr08-09\Random\Overfitting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file:///C:\Text\Teaching\CS109\CS109-Spr08-09\Random\Overfitting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file:///C:\Text\Teaching\CS109\CS109-Spr08-09\Random\Overfitting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2031040"/>
        <c:axId val="1362175824"/>
      </c:lineChart>
      <c:catAx>
        <c:axId val="1752031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362175824"/>
        <c:crosses val="autoZero"/>
        <c:auto val="1"/>
        <c:lblAlgn val="ctr"/>
        <c:lblOffset val="100"/>
        <c:tickLblSkip val="10"/>
        <c:noMultiLvlLbl val="0"/>
      </c:catAx>
      <c:valAx>
        <c:axId val="136217582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75203104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0113536"/>
        <c:axId val="1799365888"/>
      </c:lineChart>
      <c:catAx>
        <c:axId val="18801135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99365888"/>
        <c:crosses val="autoZero"/>
        <c:auto val="1"/>
        <c:lblAlgn val="ctr"/>
        <c:lblOffset val="100"/>
        <c:tickLblSkip val="10"/>
        <c:noMultiLvlLbl val="0"/>
      </c:catAx>
      <c:valAx>
        <c:axId val="1799365888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801135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243152"/>
        <c:axId val="1880792256"/>
      </c:lineChart>
      <c:catAx>
        <c:axId val="1362243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80792256"/>
        <c:crosses val="autoZero"/>
        <c:auto val="1"/>
        <c:lblAlgn val="ctr"/>
        <c:lblOffset val="100"/>
        <c:tickLblSkip val="10"/>
        <c:noMultiLvlLbl val="0"/>
      </c:catAx>
      <c:valAx>
        <c:axId val="1880792256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36224315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018960"/>
        <c:axId val="571828784"/>
      </c:lineChart>
      <c:catAx>
        <c:axId val="72601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571828784"/>
        <c:crosses val="autoZero"/>
        <c:auto val="1"/>
        <c:lblAlgn val="ctr"/>
        <c:lblOffset val="100"/>
        <c:tickLblSkip val="10"/>
        <c:noMultiLvlLbl val="0"/>
      </c:catAx>
      <c:valAx>
        <c:axId val="57182878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72601896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64629664"/>
        <c:axId val="-2072026048"/>
      </c:lineChart>
      <c:catAx>
        <c:axId val="-1964629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072026048"/>
        <c:crosses val="autoZero"/>
        <c:auto val="1"/>
        <c:lblAlgn val="ctr"/>
        <c:lblOffset val="100"/>
        <c:tickLblSkip val="10"/>
        <c:noMultiLvlLbl val="0"/>
      </c:catAx>
      <c:valAx>
        <c:axId val="-2072026048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-196462966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2113472"/>
        <c:axId val="725970560"/>
      </c:lineChart>
      <c:catAx>
        <c:axId val="18321134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725970560"/>
        <c:crosses val="autoZero"/>
        <c:auto val="1"/>
        <c:lblAlgn val="ctr"/>
        <c:lblOffset val="100"/>
        <c:tickLblSkip val="10"/>
        <c:noMultiLvlLbl val="0"/>
      </c:catAx>
      <c:valAx>
        <c:axId val="725970560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83211347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cat>
            <c:numRef>
              <c:f>Sheet1!$A$2:$A$102</c:f>
              <c:numCache>
                <c:formatCode>General</c:formatCode>
                <c:ptCount val="101"/>
                <c:pt idx="0">
                  <c:v>-5.0</c:v>
                </c:pt>
                <c:pt idx="1">
                  <c:v>-4.9</c:v>
                </c:pt>
                <c:pt idx="2">
                  <c:v>-4.800000000000001</c:v>
                </c:pt>
                <c:pt idx="3">
                  <c:v>-4.700000000000001</c:v>
                </c:pt>
                <c:pt idx="4">
                  <c:v>-4.6</c:v>
                </c:pt>
                <c:pt idx="5">
                  <c:v>-4.500000000000002</c:v>
                </c:pt>
                <c:pt idx="6">
                  <c:v>-4.400000000000002</c:v>
                </c:pt>
                <c:pt idx="7">
                  <c:v>-4.300000000000002</c:v>
                </c:pt>
                <c:pt idx="8">
                  <c:v>-4.200000000000003</c:v>
                </c:pt>
                <c:pt idx="9">
                  <c:v>-4.100000000000001</c:v>
                </c:pt>
                <c:pt idx="10">
                  <c:v>-4.000000000000004</c:v>
                </c:pt>
                <c:pt idx="11">
                  <c:v>-3.900000000000003</c:v>
                </c:pt>
                <c:pt idx="12">
                  <c:v>-3.800000000000003</c:v>
                </c:pt>
                <c:pt idx="13">
                  <c:v>-3.700000000000004</c:v>
                </c:pt>
                <c:pt idx="14">
                  <c:v>-3.600000000000003</c:v>
                </c:pt>
                <c:pt idx="15">
                  <c:v>-3.500000000000003</c:v>
                </c:pt>
                <c:pt idx="16">
                  <c:v>-3.400000000000003</c:v>
                </c:pt>
                <c:pt idx="17">
                  <c:v>-3.300000000000003</c:v>
                </c:pt>
                <c:pt idx="18">
                  <c:v>-3.200000000000004</c:v>
                </c:pt>
                <c:pt idx="19">
                  <c:v>-3.100000000000003</c:v>
                </c:pt>
                <c:pt idx="20">
                  <c:v>-3.000000000000003</c:v>
                </c:pt>
                <c:pt idx="21">
                  <c:v>-2.900000000000003</c:v>
                </c:pt>
                <c:pt idx="22">
                  <c:v>-2.800000000000002</c:v>
                </c:pt>
                <c:pt idx="23">
                  <c:v>-2.700000000000004</c:v>
                </c:pt>
                <c:pt idx="24">
                  <c:v>-2.600000000000003</c:v>
                </c:pt>
                <c:pt idx="25">
                  <c:v>-2.500000000000002</c:v>
                </c:pt>
                <c:pt idx="26">
                  <c:v>-2.400000000000002</c:v>
                </c:pt>
                <c:pt idx="27">
                  <c:v>-2.300000000000002</c:v>
                </c:pt>
                <c:pt idx="28">
                  <c:v>-2.200000000000004</c:v>
                </c:pt>
                <c:pt idx="29">
                  <c:v>-2.100000000000002</c:v>
                </c:pt>
                <c:pt idx="30">
                  <c:v>-2.000000000000002</c:v>
                </c:pt>
                <c:pt idx="31">
                  <c:v>-1.900000000000002</c:v>
                </c:pt>
                <c:pt idx="32">
                  <c:v>-1.800000000000002</c:v>
                </c:pt>
                <c:pt idx="33">
                  <c:v>-1.700000000000002</c:v>
                </c:pt>
                <c:pt idx="34">
                  <c:v>-1.600000000000002</c:v>
                </c:pt>
                <c:pt idx="35">
                  <c:v>-1.500000000000001</c:v>
                </c:pt>
                <c:pt idx="36">
                  <c:v>-1.400000000000001</c:v>
                </c:pt>
                <c:pt idx="37">
                  <c:v>-1.300000000000002</c:v>
                </c:pt>
                <c:pt idx="38">
                  <c:v>-1.200000000000001</c:v>
                </c:pt>
                <c:pt idx="39">
                  <c:v>-1.100000000000002</c:v>
                </c:pt>
                <c:pt idx="40">
                  <c:v>-1.000000000000001</c:v>
                </c:pt>
                <c:pt idx="41">
                  <c:v>-0.900000000000001</c:v>
                </c:pt>
                <c:pt idx="42">
                  <c:v>-0.800000000000001</c:v>
                </c:pt>
                <c:pt idx="43">
                  <c:v>-0.700000000000001</c:v>
                </c:pt>
                <c:pt idx="44">
                  <c:v>-0.600000000000002</c:v>
                </c:pt>
                <c:pt idx="45">
                  <c:v>-0.500000000000001</c:v>
                </c:pt>
                <c:pt idx="46">
                  <c:v>-0.400000000000001</c:v>
                </c:pt>
                <c:pt idx="47">
                  <c:v>-0.300000000000001</c:v>
                </c:pt>
                <c:pt idx="48">
                  <c:v>-0.200000000000001</c:v>
                </c:pt>
                <c:pt idx="49">
                  <c:v>-0.100000000000001</c:v>
                </c:pt>
                <c:pt idx="50">
                  <c:v>0.0</c:v>
                </c:pt>
                <c:pt idx="51">
                  <c:v>0.1</c:v>
                </c:pt>
                <c:pt idx="52">
                  <c:v>0.2</c:v>
                </c:pt>
                <c:pt idx="53">
                  <c:v>0.3</c:v>
                </c:pt>
                <c:pt idx="54">
                  <c:v>0.4</c:v>
                </c:pt>
                <c:pt idx="55">
                  <c:v>0.5</c:v>
                </c:pt>
                <c:pt idx="56">
                  <c:v>0.600000000000001</c:v>
                </c:pt>
                <c:pt idx="57">
                  <c:v>0.700000000000001</c:v>
                </c:pt>
                <c:pt idx="58">
                  <c:v>0.8</c:v>
                </c:pt>
                <c:pt idx="59">
                  <c:v>0.9</c:v>
                </c:pt>
                <c:pt idx="60">
                  <c:v>1.0</c:v>
                </c:pt>
                <c:pt idx="61">
                  <c:v>1.099999999999995</c:v>
                </c:pt>
                <c:pt idx="62">
                  <c:v>1.2</c:v>
                </c:pt>
                <c:pt idx="63">
                  <c:v>1.3</c:v>
                </c:pt>
                <c:pt idx="64">
                  <c:v>1.4</c:v>
                </c:pt>
                <c:pt idx="65">
                  <c:v>1.5</c:v>
                </c:pt>
                <c:pt idx="66">
                  <c:v>1.6</c:v>
                </c:pt>
                <c:pt idx="67">
                  <c:v>1.700000000000001</c:v>
                </c:pt>
                <c:pt idx="68">
                  <c:v>1.8</c:v>
                </c:pt>
                <c:pt idx="69">
                  <c:v>1.900000000000002</c:v>
                </c:pt>
                <c:pt idx="70">
                  <c:v>2.0</c:v>
                </c:pt>
                <c:pt idx="71">
                  <c:v>2.100000000000001</c:v>
                </c:pt>
                <c:pt idx="72">
                  <c:v>2.200000000000001</c:v>
                </c:pt>
                <c:pt idx="73">
                  <c:v>2.300000000000001</c:v>
                </c:pt>
                <c:pt idx="74">
                  <c:v>2.400000000000001</c:v>
                </c:pt>
                <c:pt idx="75">
                  <c:v>2.500000000000001</c:v>
                </c:pt>
                <c:pt idx="76">
                  <c:v>2.600000000000001</c:v>
                </c:pt>
                <c:pt idx="77">
                  <c:v>2.700000000000001</c:v>
                </c:pt>
                <c:pt idx="78">
                  <c:v>2.800000000000001</c:v>
                </c:pt>
                <c:pt idx="79">
                  <c:v>2.900000000000001</c:v>
                </c:pt>
                <c:pt idx="80">
                  <c:v>3.000000000000001</c:v>
                </c:pt>
                <c:pt idx="81">
                  <c:v>3.100000000000001</c:v>
                </c:pt>
                <c:pt idx="82">
                  <c:v>3.200000000000001</c:v>
                </c:pt>
                <c:pt idx="83">
                  <c:v>3.300000000000001</c:v>
                </c:pt>
                <c:pt idx="84">
                  <c:v>3.400000000000002</c:v>
                </c:pt>
                <c:pt idx="85">
                  <c:v>3.500000000000002</c:v>
                </c:pt>
                <c:pt idx="86">
                  <c:v>3.600000000000002</c:v>
                </c:pt>
                <c:pt idx="87">
                  <c:v>3.700000000000004</c:v>
                </c:pt>
                <c:pt idx="88">
                  <c:v>3.800000000000002</c:v>
                </c:pt>
                <c:pt idx="89">
                  <c:v>3.900000000000002</c:v>
                </c:pt>
                <c:pt idx="90">
                  <c:v>4.000000000000002</c:v>
                </c:pt>
                <c:pt idx="91">
                  <c:v>4.100000000000001</c:v>
                </c:pt>
                <c:pt idx="92">
                  <c:v>4.200000000000001</c:v>
                </c:pt>
                <c:pt idx="93">
                  <c:v>4.300000000000001</c:v>
                </c:pt>
                <c:pt idx="94">
                  <c:v>4.4</c:v>
                </c:pt>
                <c:pt idx="95">
                  <c:v>4.5</c:v>
                </c:pt>
                <c:pt idx="96">
                  <c:v>4.6</c:v>
                </c:pt>
                <c:pt idx="97">
                  <c:v>4.699999999999997</c:v>
                </c:pt>
                <c:pt idx="98">
                  <c:v>4.799999999999999</c:v>
                </c:pt>
                <c:pt idx="99">
                  <c:v>4.899999999999999</c:v>
                </c:pt>
                <c:pt idx="100">
                  <c:v>4.999999999999998</c:v>
                </c:pt>
              </c:numCache>
            </c:numRef>
          </c:cat>
          <c:val>
            <c:numRef>
              <c:f>Sheet1!$B$2:$B$102</c:f>
              <c:numCache>
                <c:formatCode>General</c:formatCode>
                <c:ptCount val="101"/>
                <c:pt idx="0">
                  <c:v>0.00669285092428487</c:v>
                </c:pt>
                <c:pt idx="1">
                  <c:v>0.00739154134428199</c:v>
                </c:pt>
                <c:pt idx="2">
                  <c:v>0.00816257115315989</c:v>
                </c:pt>
                <c:pt idx="3">
                  <c:v>0.00901329865284782</c:v>
                </c:pt>
                <c:pt idx="4">
                  <c:v>0.00995180186690435</c:v>
                </c:pt>
                <c:pt idx="5">
                  <c:v>0.0109869426305932</c:v>
                </c:pt>
                <c:pt idx="6">
                  <c:v>0.0121284349842742</c:v>
                </c:pt>
                <c:pt idx="7">
                  <c:v>0.0133869178276647</c:v>
                </c:pt>
                <c:pt idx="8">
                  <c:v>0.014774031693273</c:v>
                </c:pt>
                <c:pt idx="9">
                  <c:v>0.0163024993714409</c:v>
                </c:pt>
                <c:pt idx="10">
                  <c:v>0.0179862099620915</c:v>
                </c:pt>
                <c:pt idx="11">
                  <c:v>0.0198403057340775</c:v>
                </c:pt>
                <c:pt idx="12">
                  <c:v>0.0218812709361305</c:v>
                </c:pt>
                <c:pt idx="13">
                  <c:v>0.0241270214176691</c:v>
                </c:pt>
                <c:pt idx="14">
                  <c:v>0.0265969935768659</c:v>
                </c:pt>
                <c:pt idx="15">
                  <c:v>0.0293122307513562</c:v>
                </c:pt>
                <c:pt idx="16">
                  <c:v>0.0322954646984504</c:v>
                </c:pt>
                <c:pt idx="17">
                  <c:v>0.0355711892726361</c:v>
                </c:pt>
                <c:pt idx="18">
                  <c:v>0.0391657227967642</c:v>
                </c:pt>
                <c:pt idx="19">
                  <c:v>0.0431072549410862</c:v>
                </c:pt>
                <c:pt idx="20">
                  <c:v>0.0474258731775667</c:v>
                </c:pt>
                <c:pt idx="21">
                  <c:v>0.0521535630784176</c:v>
                </c:pt>
                <c:pt idx="22">
                  <c:v>0.0573241758988686</c:v>
                </c:pt>
                <c:pt idx="23">
                  <c:v>0.0629733560569964</c:v>
                </c:pt>
                <c:pt idx="24">
                  <c:v>0.0691384203433471</c:v>
                </c:pt>
                <c:pt idx="25">
                  <c:v>0.0758581800212435</c:v>
                </c:pt>
                <c:pt idx="26">
                  <c:v>0.0831726964939222</c:v>
                </c:pt>
                <c:pt idx="27">
                  <c:v>0.091122961014856</c:v>
                </c:pt>
                <c:pt idx="28">
                  <c:v>0.0997504891196855</c:v>
                </c:pt>
                <c:pt idx="29">
                  <c:v>0.109096821195613</c:v>
                </c:pt>
                <c:pt idx="30">
                  <c:v>0.119202922022118</c:v>
                </c:pt>
                <c:pt idx="31">
                  <c:v>0.130108474362998</c:v>
                </c:pt>
                <c:pt idx="32">
                  <c:v>0.141851064900488</c:v>
                </c:pt>
                <c:pt idx="33">
                  <c:v>0.154465265083535</c:v>
                </c:pt>
                <c:pt idx="34">
                  <c:v>0.167981614866075</c:v>
                </c:pt>
                <c:pt idx="35">
                  <c:v>0.182425523806356</c:v>
                </c:pt>
                <c:pt idx="36">
                  <c:v>0.197816111441419</c:v>
                </c:pt>
                <c:pt idx="37">
                  <c:v>0.214165016957442</c:v>
                </c:pt>
                <c:pt idx="38">
                  <c:v>0.231475216500982</c:v>
                </c:pt>
                <c:pt idx="39">
                  <c:v>0.249739894404883</c:v>
                </c:pt>
                <c:pt idx="40">
                  <c:v>0.268941421369995</c:v>
                </c:pt>
                <c:pt idx="41">
                  <c:v>0.289050497374998</c:v>
                </c:pt>
                <c:pt idx="42">
                  <c:v>0.310025518872387</c:v>
                </c:pt>
                <c:pt idx="43">
                  <c:v>0.331812227831836</c:v>
                </c:pt>
                <c:pt idx="44">
                  <c:v>0.354343693774206</c:v>
                </c:pt>
                <c:pt idx="45">
                  <c:v>0.377540668798146</c:v>
                </c:pt>
                <c:pt idx="46">
                  <c:v>0.40131233988755</c:v>
                </c:pt>
                <c:pt idx="47">
                  <c:v>0.425557483188342</c:v>
                </c:pt>
                <c:pt idx="48">
                  <c:v>0.450166002687522</c:v>
                </c:pt>
                <c:pt idx="49">
                  <c:v>0.47502081252106</c:v>
                </c:pt>
                <c:pt idx="50">
                  <c:v>0.5</c:v>
                </c:pt>
                <c:pt idx="51">
                  <c:v>0.52497918747894</c:v>
                </c:pt>
                <c:pt idx="52">
                  <c:v>0.549833997312478</c:v>
                </c:pt>
                <c:pt idx="53">
                  <c:v>0.574442516811659</c:v>
                </c:pt>
                <c:pt idx="54">
                  <c:v>0.598687660112452</c:v>
                </c:pt>
                <c:pt idx="55">
                  <c:v>0.622459331201855</c:v>
                </c:pt>
                <c:pt idx="56">
                  <c:v>0.645656306225798</c:v>
                </c:pt>
                <c:pt idx="57">
                  <c:v>0.668187772168169</c:v>
                </c:pt>
                <c:pt idx="58">
                  <c:v>0.689974481127613</c:v>
                </c:pt>
                <c:pt idx="59">
                  <c:v>0.710949502625008</c:v>
                </c:pt>
                <c:pt idx="60">
                  <c:v>0.731058578630007</c:v>
                </c:pt>
                <c:pt idx="61">
                  <c:v>0.750260105595118</c:v>
                </c:pt>
                <c:pt idx="62">
                  <c:v>0.768524783499018</c:v>
                </c:pt>
                <c:pt idx="63">
                  <c:v>0.785834983042558</c:v>
                </c:pt>
                <c:pt idx="64">
                  <c:v>0.802183888558584</c:v>
                </c:pt>
                <c:pt idx="65">
                  <c:v>0.817574476193644</c:v>
                </c:pt>
                <c:pt idx="66">
                  <c:v>0.832018385133925</c:v>
                </c:pt>
                <c:pt idx="67">
                  <c:v>0.845534734916465</c:v>
                </c:pt>
                <c:pt idx="68">
                  <c:v>0.858148935099515</c:v>
                </c:pt>
                <c:pt idx="69">
                  <c:v>0.869891525637004</c:v>
                </c:pt>
                <c:pt idx="70">
                  <c:v>0.880797077977883</c:v>
                </c:pt>
                <c:pt idx="71">
                  <c:v>0.890903178804387</c:v>
                </c:pt>
                <c:pt idx="72">
                  <c:v>0.900249510880315</c:v>
                </c:pt>
                <c:pt idx="73">
                  <c:v>0.908877038985144</c:v>
                </c:pt>
                <c:pt idx="74">
                  <c:v>0.91682730350608</c:v>
                </c:pt>
                <c:pt idx="75">
                  <c:v>0.924141819978759</c:v>
                </c:pt>
                <c:pt idx="76">
                  <c:v>0.930861579656653</c:v>
                </c:pt>
                <c:pt idx="77">
                  <c:v>0.937026643943004</c:v>
                </c:pt>
                <c:pt idx="78">
                  <c:v>0.942675824101134</c:v>
                </c:pt>
                <c:pt idx="79">
                  <c:v>0.947846436921586</c:v>
                </c:pt>
                <c:pt idx="80">
                  <c:v>0.952574126822433</c:v>
                </c:pt>
                <c:pt idx="81">
                  <c:v>0.956892745058914</c:v>
                </c:pt>
                <c:pt idx="82">
                  <c:v>0.960834277203238</c:v>
                </c:pt>
                <c:pt idx="83">
                  <c:v>0.964428810727364</c:v>
                </c:pt>
                <c:pt idx="84">
                  <c:v>0.96770453530155</c:v>
                </c:pt>
                <c:pt idx="85">
                  <c:v>0.970687769248643</c:v>
                </c:pt>
                <c:pt idx="86">
                  <c:v>0.973403006423137</c:v>
                </c:pt>
                <c:pt idx="87">
                  <c:v>0.975872978582331</c:v>
                </c:pt>
                <c:pt idx="88">
                  <c:v>0.978118729063869</c:v>
                </c:pt>
                <c:pt idx="89">
                  <c:v>0.980159694265922</c:v>
                </c:pt>
                <c:pt idx="90">
                  <c:v>0.982013790037905</c:v>
                </c:pt>
                <c:pt idx="91">
                  <c:v>0.98369750062856</c:v>
                </c:pt>
                <c:pt idx="92">
                  <c:v>0.985225968306726</c:v>
                </c:pt>
                <c:pt idx="93">
                  <c:v>0.986613082172335</c:v>
                </c:pt>
                <c:pt idx="94">
                  <c:v>0.987871565015726</c:v>
                </c:pt>
                <c:pt idx="95">
                  <c:v>0.989013057369407</c:v>
                </c:pt>
                <c:pt idx="96">
                  <c:v>0.990048198133096</c:v>
                </c:pt>
                <c:pt idx="97">
                  <c:v>0.990986701347149</c:v>
                </c:pt>
                <c:pt idx="98">
                  <c:v>0.99183742884684</c:v>
                </c:pt>
                <c:pt idx="99">
                  <c:v>0.99260845865572</c:v>
                </c:pt>
                <c:pt idx="100">
                  <c:v>0.993307149075712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1470832"/>
        <c:axId val="1465538464"/>
      </c:lineChart>
      <c:catAx>
        <c:axId val="1691470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465538464"/>
        <c:crosses val="autoZero"/>
        <c:auto val="1"/>
        <c:lblAlgn val="ctr"/>
        <c:lblOffset val="100"/>
        <c:tickLblSkip val="10"/>
        <c:noMultiLvlLbl val="0"/>
      </c:catAx>
      <c:valAx>
        <c:axId val="1465538464"/>
        <c:scaling>
          <c:orientation val="minMax"/>
          <c:max val="1.0"/>
          <c:min val="0.0"/>
        </c:scaling>
        <c:delete val="1"/>
        <c:axPos val="l"/>
        <c:numFmt formatCode="General" sourceLinked="1"/>
        <c:majorTickMark val="out"/>
        <c:minorTickMark val="none"/>
        <c:tickLblPos val="none"/>
        <c:crossAx val="1691470832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8B562D2-74D1-E540-9203-2D5512BAC2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219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55CD6040-B3C0-DF4B-8CA5-0093CA89AC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3108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6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9EA5823-9EA8-AA40-8EFF-CD6CF626B263}" type="slidenum">
              <a:rPr lang="en-US" altLang="en-US" sz="120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166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2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BAC29C-399C-2F4F-99E5-7BF7273162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5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6E928D-B722-924A-B8FA-6672557CA7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03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1CA0E-FBCF-0A4A-989D-25AA17CF97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3468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FD56-F93F-B240-8F51-2574894C77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052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6DAAD-F40D-2840-A108-98BA167813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433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8F0C4-C187-7C48-804D-E820554E2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0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02CF7-FFA2-6E41-B90F-838315C54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253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8A640-260C-5045-986C-F125D60BB4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231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1EDC8-DFD4-F34F-A21D-4F3FD8C23F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64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DEB05-54D5-AA4A-BBB7-6EDFE21167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96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FDCAE-C70C-C048-AD91-4A9ACCB6FA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08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31361-8CCD-EA41-AC5C-9B3BCC95E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960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0287F-1038-FD45-B47D-C5E7C7C515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954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7B3FF-B440-9148-97FE-ECC8C3CA03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86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14F52-E731-5B48-AF54-6E15839F2A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270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F4D1A-20DB-5547-8BA8-641032FBF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00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39A5F-5317-B843-B07D-C0236C9C71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599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AC399B-BB47-4240-9613-43D49262C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04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C84E39-048A-6442-BCCA-D21BE5FE2A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854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50896A-7F88-E74D-B05A-9ECD2A3207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23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43D676-88F4-B142-B79D-D7FDACBC03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1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F083C-2D54-2548-8F19-FE953B84E8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07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541E168D-6DEF-3E45-8EB8-942DD18274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29" r:id="rId1"/>
    <p:sldLayoutId id="2147485308" r:id="rId2"/>
    <p:sldLayoutId id="2147485309" r:id="rId3"/>
    <p:sldLayoutId id="2147485310" r:id="rId4"/>
    <p:sldLayoutId id="2147485311" r:id="rId5"/>
    <p:sldLayoutId id="2147485312" r:id="rId6"/>
    <p:sldLayoutId id="2147485313" r:id="rId7"/>
    <p:sldLayoutId id="2147485314" r:id="rId8"/>
    <p:sldLayoutId id="2147485315" r:id="rId9"/>
    <p:sldLayoutId id="2147485316" r:id="rId10"/>
    <p:sldLayoutId id="214748531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1014C22-D3FA-4642-829F-2757B640F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18" r:id="rId1"/>
    <p:sldLayoutId id="2147485319" r:id="rId2"/>
    <p:sldLayoutId id="2147485320" r:id="rId3"/>
    <p:sldLayoutId id="2147485321" r:id="rId4"/>
    <p:sldLayoutId id="2147485322" r:id="rId5"/>
    <p:sldLayoutId id="2147485323" r:id="rId6"/>
    <p:sldLayoutId id="2147485324" r:id="rId7"/>
    <p:sldLayoutId id="2147485325" r:id="rId8"/>
    <p:sldLayoutId id="2147485326" r:id="rId9"/>
    <p:sldLayoutId id="2147485327" r:id="rId10"/>
    <p:sldLayoutId id="21474853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8" Type="http://schemas.openxmlformats.org/officeDocument/2006/relationships/chart" Target="../charts/chart5.xml"/><Relationship Id="rId9" Type="http://schemas.openxmlformats.org/officeDocument/2006/relationships/chart" Target="../charts/chart6.xml"/><Relationship Id="rId10" Type="http://schemas.openxmlformats.org/officeDocument/2006/relationships/image" Target="../media/image3.emf"/><Relationship Id="rId11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cs.stanford.edu/people/karpathy/convnetjs/demo/classify2d.html" TargetMode="External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 txBox="1">
            <a:spLocks/>
          </p:cNvSpPr>
          <p:nvPr/>
        </p:nvSpPr>
        <p:spPr bwMode="auto">
          <a:xfrm rot="21447745">
            <a:off x="482294" y="315625"/>
            <a:ext cx="7401990" cy="1297465"/>
          </a:xfrm>
          <a:prstGeom prst="rect">
            <a:avLst/>
          </a:prstGeom>
          <a:solidFill>
            <a:srgbClr val="F2D4FF">
              <a:alpha val="87000"/>
            </a:srgb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800" dirty="0" smtClean="0">
                <a:solidFill>
                  <a:srgbClr val="010000"/>
                </a:solidFill>
                <a:latin typeface="Calibri" charset="0"/>
              </a:rPr>
              <a:t>CS109 Review</a:t>
            </a:r>
            <a:endParaRPr lang="en-US" altLang="zh-CN" sz="4800" dirty="0" smtClean="0">
              <a:solidFill>
                <a:srgbClr val="010000"/>
              </a:solidFill>
              <a:latin typeface="Calibri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419600" y="5105400"/>
            <a:ext cx="4151313" cy="1360488"/>
          </a:xfrm>
          <a:prstGeom prst="rect">
            <a:avLst/>
          </a:prstGeom>
          <a:solidFill>
            <a:schemeClr val="accent1">
              <a:alpha val="8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CS 109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Lecture 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7</a:t>
            </a:r>
            <a:endParaRPr lang="en-US" sz="3200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May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26th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9511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Only type of AI worth knowing?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No!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6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81308"/>
            <a:ext cx="83058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In machine learning, maintain critical perspective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Making predictions is only part of the story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Humans solve many different tasks. Don’t just predict.</a:t>
            </a: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Example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True statement: palm size negatively correlates with life expectancy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The larger your palm size, the shorter your life (on average)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Why?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Women have smaller palms than men on average</a:t>
            </a:r>
          </a:p>
          <a:p>
            <a:pPr lvl="2">
              <a:spcBef>
                <a:spcPts val="6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Women live 5 years longer than men on average</a:t>
            </a:r>
          </a:p>
          <a:p>
            <a:pPr lvl="1">
              <a:spcBef>
                <a:spcPts val="6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Sometimes you need better model of your domain!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Predictions vs Understanding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6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47855"/>
            <a:ext cx="8610600" cy="5181600"/>
          </a:xfrm>
        </p:spPr>
        <p:txBody>
          <a:bodyPr/>
          <a:lstStyle/>
          <a:p>
            <a:pPr marL="288925" lvl="1" indent="-277813">
              <a:spcBef>
                <a:spcPts val="1200"/>
              </a:spcBef>
              <a:buFont typeface="Arial" charset="0"/>
              <a:buChar char="•"/>
            </a:pP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Graphical </a:t>
            </a: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representation of joint probability distribution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None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809625" lvl="2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Node: random variable</a:t>
            </a:r>
          </a:p>
          <a:p>
            <a:pPr marL="809625" lvl="2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Arc (X, Y): variable X has direct influence on variable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Y</a:t>
            </a:r>
          </a:p>
          <a:p>
            <a:pPr marL="1266825" lvl="3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</a:rPr>
              <a:t>Call </a:t>
            </a:r>
            <a:r>
              <a:rPr lang="en-US" altLang="en-US" sz="2000" dirty="0">
                <a:latin typeface="Arial" charset="0"/>
                <a:ea typeface="Arial" charset="0"/>
                <a:cs typeface="Arial" charset="0"/>
              </a:rPr>
              <a:t>X a “parent” of Y</a:t>
            </a:r>
          </a:p>
          <a:p>
            <a:pPr marL="809625" lvl="2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Each node X has conditional probability: P(X | parents(X))</a:t>
            </a:r>
          </a:p>
          <a:p>
            <a:pPr marL="809625" lvl="2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Graph has no cycles (loops by following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arcs)</a:t>
            </a:r>
          </a:p>
          <a:p>
            <a:pPr marL="1266825" lvl="3" indent="-342900">
              <a:spcBef>
                <a:spcPts val="1200"/>
              </a:spcBef>
              <a:buFont typeface="Arial" charset="0"/>
              <a:buChar char="•"/>
            </a:pP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</a:rPr>
              <a:t>Called </a:t>
            </a:r>
            <a:r>
              <a:rPr lang="en-US" altLang="en-US" sz="2000" dirty="0">
                <a:latin typeface="Arial" charset="0"/>
                <a:ea typeface="Arial" charset="0"/>
                <a:cs typeface="Arial" charset="0"/>
              </a:rPr>
              <a:t>“Directed Acyclic Graph” (DAG)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58898" y="1568605"/>
            <a:ext cx="5410200" cy="1676400"/>
            <a:chOff x="1981200" y="2438400"/>
            <a:chExt cx="5410200" cy="1676400"/>
          </a:xfrm>
        </p:grpSpPr>
        <p:sp>
          <p:nvSpPr>
            <p:cNvPr id="3" name="Oval 3"/>
            <p:cNvSpPr>
              <a:spLocks noChangeArrowheads="1"/>
            </p:cNvSpPr>
            <p:nvPr/>
          </p:nvSpPr>
          <p:spPr bwMode="auto">
            <a:xfrm>
              <a:off x="1981200" y="3352800"/>
              <a:ext cx="1524000" cy="76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Palm size</a:t>
              </a:r>
            </a:p>
          </p:txBody>
        </p:sp>
        <p:sp>
          <p:nvSpPr>
            <p:cNvPr id="7174" name="Oval 4"/>
            <p:cNvSpPr>
              <a:spLocks noChangeArrowheads="1"/>
            </p:cNvSpPr>
            <p:nvPr/>
          </p:nvSpPr>
          <p:spPr bwMode="auto">
            <a:xfrm>
              <a:off x="3886200" y="2438400"/>
              <a:ext cx="1524000" cy="76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Gender</a:t>
              </a:r>
            </a:p>
          </p:txBody>
        </p:sp>
        <p:sp>
          <p:nvSpPr>
            <p:cNvPr id="7175" name="Oval 5"/>
            <p:cNvSpPr>
              <a:spLocks noChangeArrowheads="1"/>
            </p:cNvSpPr>
            <p:nvPr/>
          </p:nvSpPr>
          <p:spPr bwMode="auto">
            <a:xfrm>
              <a:off x="5791200" y="3352800"/>
              <a:ext cx="1600200" cy="76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600" b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Life Expectancy</a:t>
              </a:r>
            </a:p>
          </p:txBody>
        </p:sp>
        <p:cxnSp>
          <p:nvCxnSpPr>
            <p:cNvPr id="7176" name="Straight Arrow Connector 7"/>
            <p:cNvCxnSpPr>
              <a:cxnSpLocks noChangeShapeType="1"/>
              <a:stCxn id="7174" idx="2"/>
            </p:cNvCxnSpPr>
            <p:nvPr/>
          </p:nvCxnSpPr>
          <p:spPr bwMode="auto">
            <a:xfrm rot="10800000" flipV="1">
              <a:off x="3281363" y="2819400"/>
              <a:ext cx="604837" cy="6445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7" name="Straight Arrow Connector 8"/>
            <p:cNvCxnSpPr>
              <a:cxnSpLocks noChangeShapeType="1"/>
              <a:endCxn id="7175" idx="1"/>
            </p:cNvCxnSpPr>
            <p:nvPr/>
          </p:nvCxnSpPr>
          <p:spPr bwMode="auto">
            <a:xfrm rot="16200000" flipH="1">
              <a:off x="5395912" y="2833688"/>
              <a:ext cx="644525" cy="6159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Bayesian Networks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49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13"/>
          <p:cNvSpPr>
            <a:spLocks noGrp="1"/>
          </p:cNvSpPr>
          <p:nvPr>
            <p:ph idx="1"/>
          </p:nvPr>
        </p:nvSpPr>
        <p:spPr>
          <a:xfrm>
            <a:off x="457200" y="1221060"/>
            <a:ext cx="8229600" cy="4525963"/>
          </a:xfrm>
        </p:spPr>
        <p:txBody>
          <a:bodyPr/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Tx/>
              <a:buNone/>
            </a:pPr>
            <a:endParaRPr lang="en-US" altLang="en-US" sz="2400" dirty="0"/>
          </a:p>
          <a:p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Conditional independence encoded in network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Each node (variable) is conditionally independent of its non-descendants, given its parents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In network above, Palm Size (PS) and Life Expectancy (LE) are conditionally independent, given Gender (G)</a:t>
            </a:r>
          </a:p>
          <a:p>
            <a:pPr lvl="2">
              <a:buFont typeface="Arial" charset="0"/>
              <a:buChar char="•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Formally: P(PS, LE | G) = P(PS | G) P(LE | G)</a:t>
            </a:r>
          </a:p>
          <a:p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Network structure provides insight about domain</a:t>
            </a:r>
            <a:endParaRPr lang="en-US" altLang="en-US" sz="2400" dirty="0"/>
          </a:p>
        </p:txBody>
      </p:sp>
      <p:sp>
        <p:nvSpPr>
          <p:cNvPr id="8196" name="Oval 3"/>
          <p:cNvSpPr>
            <a:spLocks noChangeArrowheads="1"/>
          </p:cNvSpPr>
          <p:nvPr/>
        </p:nvSpPr>
        <p:spPr bwMode="auto">
          <a:xfrm>
            <a:off x="1981200" y="1830660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Palm size</a:t>
            </a:r>
          </a:p>
        </p:txBody>
      </p:sp>
      <p:sp>
        <p:nvSpPr>
          <p:cNvPr id="8197" name="Oval 4"/>
          <p:cNvSpPr>
            <a:spLocks noChangeArrowheads="1"/>
          </p:cNvSpPr>
          <p:nvPr/>
        </p:nvSpPr>
        <p:spPr bwMode="auto">
          <a:xfrm>
            <a:off x="3886200" y="916260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Gender</a:t>
            </a:r>
          </a:p>
        </p:txBody>
      </p:sp>
      <p:sp>
        <p:nvSpPr>
          <p:cNvPr id="8198" name="Oval 5"/>
          <p:cNvSpPr>
            <a:spLocks noChangeArrowheads="1"/>
          </p:cNvSpPr>
          <p:nvPr/>
        </p:nvSpPr>
        <p:spPr bwMode="auto">
          <a:xfrm>
            <a:off x="5791200" y="1830660"/>
            <a:ext cx="16002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Life Expectancy</a:t>
            </a:r>
          </a:p>
        </p:txBody>
      </p:sp>
      <p:cxnSp>
        <p:nvCxnSpPr>
          <p:cNvPr id="8199" name="Straight Arrow Connector 7"/>
          <p:cNvCxnSpPr>
            <a:cxnSpLocks noChangeShapeType="1"/>
            <a:stCxn id="8197" idx="2"/>
            <a:endCxn id="8196" idx="7"/>
          </p:cNvCxnSpPr>
          <p:nvPr/>
        </p:nvCxnSpPr>
        <p:spPr bwMode="auto">
          <a:xfrm rot="10800000" flipV="1">
            <a:off x="3281363" y="1297260"/>
            <a:ext cx="604837" cy="644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Straight Arrow Connector 8"/>
          <p:cNvCxnSpPr>
            <a:cxnSpLocks noChangeShapeType="1"/>
            <a:endCxn id="8198" idx="1"/>
          </p:cNvCxnSpPr>
          <p:nvPr/>
        </p:nvCxnSpPr>
        <p:spPr bwMode="auto">
          <a:xfrm rot="16200000" flipH="1">
            <a:off x="5395912" y="1311548"/>
            <a:ext cx="644525" cy="615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Shows Conditional Independence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84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ontent Placeholder 13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Each node has conditional probability table (CPT)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For node X: P(X | Parents(X))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Conditional independence modularizes joint probability:</a:t>
            </a:r>
          </a:p>
        </p:txBody>
      </p:sp>
      <p:sp>
        <p:nvSpPr>
          <p:cNvPr id="9220" name="TextBox 10"/>
          <p:cNvSpPr txBox="1">
            <a:spLocks noChangeArrowheads="1"/>
          </p:cNvSpPr>
          <p:nvPr/>
        </p:nvSpPr>
        <p:spPr bwMode="auto">
          <a:xfrm>
            <a:off x="3810000" y="1569844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P(G = M)	= 0.49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P(G = F)	= 0.51</a:t>
            </a:r>
          </a:p>
        </p:txBody>
      </p:sp>
      <p:sp>
        <p:nvSpPr>
          <p:cNvPr id="9221" name="TextBox 11"/>
          <p:cNvSpPr txBox="1">
            <a:spLocks noChangeArrowheads="1"/>
          </p:cNvSpPr>
          <p:nvPr/>
        </p:nvSpPr>
        <p:spPr bwMode="auto">
          <a:xfrm>
            <a:off x="1447800" y="2458844"/>
            <a:ext cx="3276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L	| G = M)	= 0.45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M	| G = M)	= 0.35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S	| G = M)	= 0.20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L	| G = F)	= 0.10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M	| G = F)	= 0.30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S	| G = F)	= 0.60</a:t>
            </a:r>
          </a:p>
        </p:txBody>
      </p:sp>
      <p:sp>
        <p:nvSpPr>
          <p:cNvPr id="9222" name="TextBox 12"/>
          <p:cNvSpPr txBox="1">
            <a:spLocks noChangeArrowheads="1"/>
          </p:cNvSpPr>
          <p:nvPr/>
        </p:nvSpPr>
        <p:spPr bwMode="auto">
          <a:xfrm>
            <a:off x="5410200" y="2458844"/>
            <a:ext cx="3505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&lt; 70   | G = M) = 0.20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70-80 | G = M) = 0.50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&gt; 80   | G = M) = 0.30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&lt; 70   | G = F) = 0.10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70-80 | G = F) = 0.35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&gt; 80   | G = F) = 0.55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928813" y="5655179"/>
          <a:ext cx="5156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4" name="Equation" r:id="rId3" imgW="2616200" imgH="431800" progId="Equation.3">
                  <p:embed/>
                </p:oleObj>
              </mc:Choice>
              <mc:Fallback>
                <p:oleObj name="Equation" r:id="rId3" imgW="2616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5655179"/>
                        <a:ext cx="5156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Oval 3"/>
          <p:cNvSpPr>
            <a:spLocks noChangeArrowheads="1"/>
          </p:cNvSpPr>
          <p:nvPr/>
        </p:nvSpPr>
        <p:spPr bwMode="auto">
          <a:xfrm>
            <a:off x="1981200" y="1696844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Palm size</a:t>
            </a:r>
          </a:p>
        </p:txBody>
      </p:sp>
      <p:sp>
        <p:nvSpPr>
          <p:cNvPr id="9225" name="Oval 4"/>
          <p:cNvSpPr>
            <a:spLocks noChangeArrowheads="1"/>
          </p:cNvSpPr>
          <p:nvPr/>
        </p:nvSpPr>
        <p:spPr bwMode="auto">
          <a:xfrm>
            <a:off x="3886200" y="782444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Gender</a:t>
            </a:r>
          </a:p>
        </p:txBody>
      </p:sp>
      <p:sp>
        <p:nvSpPr>
          <p:cNvPr id="9226" name="Oval 5"/>
          <p:cNvSpPr>
            <a:spLocks noChangeArrowheads="1"/>
          </p:cNvSpPr>
          <p:nvPr/>
        </p:nvSpPr>
        <p:spPr bwMode="auto">
          <a:xfrm>
            <a:off x="5791200" y="1696844"/>
            <a:ext cx="16002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Life Expectancy</a:t>
            </a:r>
          </a:p>
        </p:txBody>
      </p:sp>
      <p:cxnSp>
        <p:nvCxnSpPr>
          <p:cNvPr id="9227" name="Straight Arrow Connector 7"/>
          <p:cNvCxnSpPr>
            <a:cxnSpLocks noChangeShapeType="1"/>
            <a:stCxn id="9225" idx="2"/>
            <a:endCxn id="9224" idx="7"/>
          </p:cNvCxnSpPr>
          <p:nvPr/>
        </p:nvCxnSpPr>
        <p:spPr bwMode="auto">
          <a:xfrm rot="10800000" flipV="1">
            <a:off x="3281363" y="1163444"/>
            <a:ext cx="604837" cy="644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Straight Arrow Connector 8"/>
          <p:cNvCxnSpPr>
            <a:cxnSpLocks noChangeShapeType="1"/>
            <a:endCxn id="9226" idx="1"/>
          </p:cNvCxnSpPr>
          <p:nvPr/>
        </p:nvCxnSpPr>
        <p:spPr bwMode="auto">
          <a:xfrm rot="16200000" flipH="1">
            <a:off x="5395912" y="1177732"/>
            <a:ext cx="644525" cy="615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Conditional Probability Tables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92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ontent Placeholder 13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Each node has conditional probability table (CPT)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Reduces number of parameters needed in model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Normally, need 2 x 3 x 3 – 1 = 18 – 1 = 17 parameters</a:t>
            </a:r>
          </a:p>
          <a:p>
            <a:pPr lvl="1"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Here, need (2 – 1) + (6 – 2) + (6 – 2) = 9 parameters</a:t>
            </a:r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Full Joint, Fewer Parameters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3810000" y="1569844"/>
            <a:ext cx="1752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P(G = M)	= 0.49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P(G = F)	= 0.51</a:t>
            </a: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447800" y="2458844"/>
            <a:ext cx="3276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L	| G = M)	= 0.45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M	| G = M)	= 0.35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S	| G = M)	= 0.20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L	| G = F)	= 0.10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M	| G = F)	= 0.30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P(PS = S	| G = F)	= 0.60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410200" y="2458844"/>
            <a:ext cx="3505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&lt; 70   | G = M) = 0.20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70-80 | G = M) = 0.50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&gt; 80   | G = M) = 0.30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&lt; 70   | G = F) = 0.10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70-80 | G = F) = 0.35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P(LE = &gt; 80   | G = F) = 0.55</a:t>
            </a: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1981200" y="1696844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Palm size</a:t>
            </a:r>
          </a:p>
        </p:txBody>
      </p:sp>
      <p:sp>
        <p:nvSpPr>
          <p:cNvPr id="18" name="Oval 4"/>
          <p:cNvSpPr>
            <a:spLocks noChangeArrowheads="1"/>
          </p:cNvSpPr>
          <p:nvPr/>
        </p:nvSpPr>
        <p:spPr bwMode="auto">
          <a:xfrm>
            <a:off x="3886200" y="782444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Gender</a:t>
            </a:r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5791200" y="1696844"/>
            <a:ext cx="16002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Life Expectancy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 flipV="1">
            <a:off x="3281363" y="1163444"/>
            <a:ext cx="604837" cy="644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6200000" flipH="1">
            <a:off x="5395912" y="1177732"/>
            <a:ext cx="644525" cy="615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0892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Welcome back, Naïve Bayes…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Now with new and improved “Bayesian Network” flavor!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Network structure encodes assumption:</a:t>
            </a: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Full joint distribution can be computed as:</a:t>
            </a:r>
          </a:p>
        </p:txBody>
      </p:sp>
      <p:sp>
        <p:nvSpPr>
          <p:cNvPr id="11268" name="Oval 12"/>
          <p:cNvSpPr>
            <a:spLocks noChangeArrowheads="1"/>
          </p:cNvSpPr>
          <p:nvPr/>
        </p:nvSpPr>
        <p:spPr bwMode="auto">
          <a:xfrm>
            <a:off x="2667000" y="3362094"/>
            <a:ext cx="6096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kumimoji="0" lang="en-US" altLang="en-US" sz="2400" b="1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1269" name="Oval 13"/>
          <p:cNvSpPr>
            <a:spLocks noChangeArrowheads="1"/>
          </p:cNvSpPr>
          <p:nvPr/>
        </p:nvSpPr>
        <p:spPr bwMode="auto">
          <a:xfrm>
            <a:off x="3581400" y="3362094"/>
            <a:ext cx="6096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kumimoji="0" lang="en-US" altLang="en-US" sz="2400" b="1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1270" name="Oval 14"/>
          <p:cNvSpPr>
            <a:spLocks noChangeArrowheads="1"/>
          </p:cNvSpPr>
          <p:nvPr/>
        </p:nvSpPr>
        <p:spPr bwMode="auto">
          <a:xfrm>
            <a:off x="5867400" y="3362094"/>
            <a:ext cx="609600" cy="609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kumimoji="0" lang="en-US" altLang="en-US" sz="2400" b="1" i="1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</a:t>
            </a:r>
          </a:p>
        </p:txBody>
      </p:sp>
      <p:cxnSp>
        <p:nvCxnSpPr>
          <p:cNvPr id="11271" name="Straight Arrow Connector 7"/>
          <p:cNvCxnSpPr>
            <a:cxnSpLocks noChangeShapeType="1"/>
            <a:stCxn id="11274" idx="3"/>
            <a:endCxn id="11268" idx="0"/>
          </p:cNvCxnSpPr>
          <p:nvPr/>
        </p:nvCxnSpPr>
        <p:spPr bwMode="auto">
          <a:xfrm rot="5400000">
            <a:off x="3429000" y="2511194"/>
            <a:ext cx="393700" cy="13081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2" name="Straight Arrow Connector 7"/>
          <p:cNvCxnSpPr>
            <a:cxnSpLocks noChangeShapeType="1"/>
            <a:endCxn id="11269" idx="0"/>
          </p:cNvCxnSpPr>
          <p:nvPr/>
        </p:nvCxnSpPr>
        <p:spPr bwMode="auto">
          <a:xfrm rot="10800000" flipV="1">
            <a:off x="3886200" y="2981094"/>
            <a:ext cx="533400" cy="381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73" name="Straight Arrow Connector 7"/>
          <p:cNvCxnSpPr>
            <a:cxnSpLocks noChangeShapeType="1"/>
            <a:stCxn id="11274" idx="5"/>
            <a:endCxn id="11270" idx="1"/>
          </p:cNvCxnSpPr>
          <p:nvPr/>
        </p:nvCxnSpPr>
        <p:spPr bwMode="auto">
          <a:xfrm rot="16200000" flipH="1">
            <a:off x="5092700" y="2587394"/>
            <a:ext cx="482600" cy="1244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4" name="Oval 4"/>
          <p:cNvSpPr>
            <a:spLocks noChangeArrowheads="1"/>
          </p:cNvSpPr>
          <p:nvPr/>
        </p:nvSpPr>
        <p:spPr bwMode="auto">
          <a:xfrm>
            <a:off x="4191000" y="2447694"/>
            <a:ext cx="609600" cy="609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</a:t>
            </a:r>
          </a:p>
        </p:txBody>
      </p:sp>
      <p:cxnSp>
        <p:nvCxnSpPr>
          <p:cNvPr id="11275" name="Straight Connector 37"/>
          <p:cNvCxnSpPr>
            <a:cxnSpLocks noChangeShapeType="1"/>
          </p:cNvCxnSpPr>
          <p:nvPr/>
        </p:nvCxnSpPr>
        <p:spPr bwMode="auto">
          <a:xfrm>
            <a:off x="4648200" y="3665307"/>
            <a:ext cx="838200" cy="1587"/>
          </a:xfrm>
          <a:prstGeom prst="line">
            <a:avLst/>
          </a:prstGeom>
          <a:noFill/>
          <a:ln w="152400" cap="rnd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533525" y="4246756"/>
          <a:ext cx="60245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3" name="Equation" r:id="rId3" imgW="2844800" imgH="431800" progId="Equation.3">
                  <p:embed/>
                </p:oleObj>
              </mc:Choice>
              <mc:Fallback>
                <p:oleObj name="Equation" r:id="rId3" imgW="2844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525" y="4246756"/>
                        <a:ext cx="60245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631795" y="5434361"/>
          <a:ext cx="58086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4" name="Equation" r:id="rId5" imgW="2743200" imgH="431800" progId="Equation.3">
                  <p:embed/>
                </p:oleObj>
              </mc:Choice>
              <mc:Fallback>
                <p:oleObj name="Equation" r:id="rId5" imgW="2743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795" y="5434361"/>
                        <a:ext cx="580866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Naïve Bayes is a Bayesian Network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59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59726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Consider the following Bayes Net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lvl="1" indent="-342900">
              <a:spcBef>
                <a:spcPts val="1200"/>
              </a:spcBef>
              <a:buFont typeface="Arial"/>
              <a:buChar char="•"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Determine </a:t>
            </a:r>
            <a:r>
              <a:rPr lang="en-US" altLang="en-US" sz="2400" i="1" dirty="0">
                <a:latin typeface="Times New Roman" charset="0"/>
                <a:ea typeface="Times New Roman" charset="0"/>
                <a:cs typeface="Times New Roman" charset="0"/>
              </a:rPr>
              <a:t>P(A = T | B = T, R = T)</a:t>
            </a: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16" name="Oval 3"/>
          <p:cNvSpPr>
            <a:spLocks noChangeArrowheads="1"/>
          </p:cNvSpPr>
          <p:nvPr/>
        </p:nvSpPr>
        <p:spPr bwMode="auto">
          <a:xfrm>
            <a:off x="1089103" y="2895600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Bloodshot Eyes (B)</a:t>
            </a:r>
          </a:p>
        </p:txBody>
      </p:sp>
      <p:sp>
        <p:nvSpPr>
          <p:cNvPr id="13317" name="Oval 4"/>
          <p:cNvSpPr>
            <a:spLocks noChangeArrowheads="1"/>
          </p:cNvSpPr>
          <p:nvPr/>
        </p:nvSpPr>
        <p:spPr bwMode="auto">
          <a:xfrm>
            <a:off x="2971800" y="1981200"/>
            <a:ext cx="1524000" cy="762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Enough Sleep (E)</a:t>
            </a:r>
          </a:p>
        </p:txBody>
      </p: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4876800" y="2895600"/>
            <a:ext cx="16002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Got A on CS109 final (A)</a:t>
            </a:r>
          </a:p>
        </p:txBody>
      </p:sp>
      <p:cxnSp>
        <p:nvCxnSpPr>
          <p:cNvPr id="13319" name="Straight Arrow Connector 7"/>
          <p:cNvCxnSpPr>
            <a:cxnSpLocks noChangeShapeType="1"/>
            <a:endCxn id="13316" idx="7"/>
          </p:cNvCxnSpPr>
          <p:nvPr/>
        </p:nvCxnSpPr>
        <p:spPr bwMode="auto">
          <a:xfrm rot="10800000" flipV="1">
            <a:off x="2389266" y="2362200"/>
            <a:ext cx="604837" cy="644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0" name="Straight Arrow Connector 8"/>
          <p:cNvCxnSpPr>
            <a:cxnSpLocks noChangeShapeType="1"/>
            <a:endCxn id="13318" idx="1"/>
          </p:cNvCxnSpPr>
          <p:nvPr/>
        </p:nvCxnSpPr>
        <p:spPr bwMode="auto">
          <a:xfrm rot="16200000" flipH="1">
            <a:off x="4475956" y="2382044"/>
            <a:ext cx="655638" cy="6159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6705600" y="1981200"/>
            <a:ext cx="1905000" cy="838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Rocked assignments (R)</a:t>
            </a:r>
          </a:p>
        </p:txBody>
      </p:sp>
      <p:cxnSp>
        <p:nvCxnSpPr>
          <p:cNvPr id="13322" name="Straight Arrow Connector 7"/>
          <p:cNvCxnSpPr>
            <a:cxnSpLocks noChangeShapeType="1"/>
            <a:stCxn id="13321" idx="2"/>
          </p:cNvCxnSpPr>
          <p:nvPr/>
        </p:nvCxnSpPr>
        <p:spPr bwMode="auto">
          <a:xfrm rot="10800000" flipV="1">
            <a:off x="6100763" y="2400300"/>
            <a:ext cx="604837" cy="6064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3" name="TextBox 10"/>
          <p:cNvSpPr txBox="1">
            <a:spLocks noChangeArrowheads="1"/>
          </p:cNvSpPr>
          <p:nvPr/>
        </p:nvSpPr>
        <p:spPr bwMode="auto">
          <a:xfrm>
            <a:off x="2971800" y="2743200"/>
            <a:ext cx="1752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P(E = T) = 0.7</a:t>
            </a:r>
          </a:p>
        </p:txBody>
      </p:sp>
      <p:sp>
        <p:nvSpPr>
          <p:cNvPr id="13324" name="TextBox 10"/>
          <p:cNvSpPr txBox="1">
            <a:spLocks noChangeArrowheads="1"/>
          </p:cNvSpPr>
          <p:nvPr/>
        </p:nvSpPr>
        <p:spPr bwMode="auto">
          <a:xfrm>
            <a:off x="304800" y="2311400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P(B = T | E = T) = 0.1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P(B = T | E = F) = 0.6</a:t>
            </a:r>
          </a:p>
        </p:txBody>
      </p:sp>
      <p:sp>
        <p:nvSpPr>
          <p:cNvPr id="13325" name="TextBox 10"/>
          <p:cNvSpPr txBox="1">
            <a:spLocks noChangeArrowheads="1"/>
          </p:cNvSpPr>
          <p:nvPr/>
        </p:nvSpPr>
        <p:spPr bwMode="auto">
          <a:xfrm>
            <a:off x="4495800" y="3722688"/>
            <a:ext cx="3505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P(A = T | E = T, R = T) = 0.8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P(A = T | E = F, R = T) = 0.7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P(A = T | E = T, R = F) = 0.4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P(A = T | E = F, R = F) = 0.2</a:t>
            </a:r>
          </a:p>
        </p:txBody>
      </p:sp>
      <p:sp>
        <p:nvSpPr>
          <p:cNvPr id="13326" name="TextBox 10"/>
          <p:cNvSpPr txBox="1">
            <a:spLocks noChangeArrowheads="1"/>
          </p:cNvSpPr>
          <p:nvPr/>
        </p:nvSpPr>
        <p:spPr bwMode="auto">
          <a:xfrm>
            <a:off x="6934200" y="2862263"/>
            <a:ext cx="1752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P(R = T) = 0.5</a:t>
            </a: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Answer Many Questions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38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did we do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9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Learning Goals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5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610600" cy="51816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 neuron				Logistic Regression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10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sz="1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Your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brain				Neural Network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endParaRPr lang="en-US" altLang="en-US" sz="1000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altLang="en-US" sz="11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1100" dirty="0" smtClean="0"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altLang="en-US" sz="1200" i="1" dirty="0" smtClean="0">
                <a:latin typeface="Arial" charset="0"/>
                <a:ea typeface="Arial" charset="0"/>
                <a:cs typeface="Arial" charset="0"/>
              </a:rPr>
              <a:t>Actually</a:t>
            </a:r>
            <a:r>
              <a:rPr lang="en-US" altLang="en-US" sz="1200" i="1" dirty="0">
                <a:latin typeface="Arial" charset="0"/>
                <a:ea typeface="Arial" charset="0"/>
                <a:cs typeface="Arial" charset="0"/>
              </a:rPr>
              <a:t>, it’s probably someone else’s brain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628" name="Picture 5" descr="http://home.agh.edu.pl/~vlsi/AI/intro/neu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447800"/>
            <a:ext cx="257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Biological Basis for Neural Networks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191000"/>
            <a:ext cx="2538187" cy="1901944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4938132" y="4406590"/>
            <a:ext cx="3673475" cy="1828800"/>
            <a:chOff x="5089525" y="4191000"/>
            <a:chExt cx="3673475" cy="1828800"/>
          </a:xfrm>
        </p:grpSpPr>
        <p:sp>
          <p:nvSpPr>
            <p:cNvPr id="65" name="Oval 64"/>
            <p:cNvSpPr/>
            <p:nvPr/>
          </p:nvSpPr>
          <p:spPr bwMode="auto">
            <a:xfrm>
              <a:off x="5988050" y="4257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8" name="Chart 67"/>
            <p:cNvGraphicFramePr/>
            <p:nvPr/>
          </p:nvGraphicFramePr>
          <p:xfrm>
            <a:off x="5987596" y="4307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69" name="Straight Arrow Connector 24"/>
            <p:cNvCxnSpPr>
              <a:cxnSpLocks noChangeShapeType="1"/>
            </p:cNvCxnSpPr>
            <p:nvPr/>
          </p:nvCxnSpPr>
          <p:spPr bwMode="auto">
            <a:xfrm>
              <a:off x="6477454" y="4504782"/>
              <a:ext cx="456746" cy="21961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Oval 69"/>
            <p:cNvSpPr/>
            <p:nvPr/>
          </p:nvSpPr>
          <p:spPr bwMode="auto">
            <a:xfrm>
              <a:off x="5988050" y="54768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" name="Chart 70"/>
            <p:cNvGraphicFramePr/>
            <p:nvPr/>
          </p:nvGraphicFramePr>
          <p:xfrm>
            <a:off x="5987596" y="55267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cxnSp>
          <p:nvCxnSpPr>
            <p:cNvPr id="72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6477454" y="5029200"/>
              <a:ext cx="456746" cy="69478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Oval 72"/>
            <p:cNvSpPr/>
            <p:nvPr/>
          </p:nvSpPr>
          <p:spPr bwMode="auto">
            <a:xfrm>
              <a:off x="5988050" y="4867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4" name="Chart 73"/>
            <p:cNvGraphicFramePr/>
            <p:nvPr/>
          </p:nvGraphicFramePr>
          <p:xfrm>
            <a:off x="5987596" y="4917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75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6477454" y="4893486"/>
              <a:ext cx="456746" cy="22089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Oval 76"/>
            <p:cNvSpPr/>
            <p:nvPr/>
          </p:nvSpPr>
          <p:spPr bwMode="auto">
            <a:xfrm>
              <a:off x="6934654" y="46386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8" name="Chart 77"/>
            <p:cNvGraphicFramePr/>
            <p:nvPr/>
          </p:nvGraphicFramePr>
          <p:xfrm>
            <a:off x="6934200" y="46885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81" name="Straight Arrow Connector 33"/>
            <p:cNvCxnSpPr>
              <a:cxnSpLocks noChangeShapeType="1"/>
            </p:cNvCxnSpPr>
            <p:nvPr/>
          </p:nvCxnSpPr>
          <p:spPr bwMode="auto">
            <a:xfrm>
              <a:off x="7424058" y="4885782"/>
              <a:ext cx="234890" cy="6332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Oval 81"/>
            <p:cNvSpPr/>
            <p:nvPr/>
          </p:nvSpPr>
          <p:spPr bwMode="auto">
            <a:xfrm>
              <a:off x="6934654" y="5248275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83" name="Chart 82"/>
            <p:cNvGraphicFramePr/>
            <p:nvPr/>
          </p:nvGraphicFramePr>
          <p:xfrm>
            <a:off x="6934200" y="5298159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cxnSp>
          <p:nvCxnSpPr>
            <p:cNvPr id="84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424058" y="5298210"/>
              <a:ext cx="234890" cy="19717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Arrow Connector 37"/>
            <p:cNvCxnSpPr>
              <a:cxnSpLocks noChangeShapeType="1"/>
            </p:cNvCxnSpPr>
            <p:nvPr/>
          </p:nvCxnSpPr>
          <p:spPr bwMode="auto">
            <a:xfrm>
              <a:off x="6461125" y="4491335"/>
              <a:ext cx="473075" cy="84266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Arrow Connector 38"/>
            <p:cNvCxnSpPr>
              <a:cxnSpLocks noChangeShapeType="1"/>
            </p:cNvCxnSpPr>
            <p:nvPr/>
          </p:nvCxnSpPr>
          <p:spPr bwMode="auto">
            <a:xfrm flipV="1">
              <a:off x="6461125" y="5638800"/>
              <a:ext cx="473075" cy="7173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" name="Straight Arrow Connector 39"/>
            <p:cNvCxnSpPr>
              <a:cxnSpLocks noChangeShapeType="1"/>
            </p:cNvCxnSpPr>
            <p:nvPr/>
          </p:nvCxnSpPr>
          <p:spPr bwMode="auto">
            <a:xfrm>
              <a:off x="6461125" y="5100936"/>
              <a:ext cx="473075" cy="402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8" name="TextBox 40"/>
            <p:cNvSpPr txBox="1">
              <a:spLocks noChangeArrowheads="1"/>
            </p:cNvSpPr>
            <p:nvPr/>
          </p:nvSpPr>
          <p:spPr bwMode="auto">
            <a:xfrm>
              <a:off x="5089525" y="4191000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9" name="TextBox 41"/>
            <p:cNvSpPr txBox="1">
              <a:spLocks noChangeArrowheads="1"/>
            </p:cNvSpPr>
            <p:nvPr/>
          </p:nvSpPr>
          <p:spPr bwMode="auto">
            <a:xfrm>
              <a:off x="5089525" y="4648200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TextBox 42"/>
            <p:cNvSpPr txBox="1">
              <a:spLocks noChangeArrowheads="1"/>
            </p:cNvSpPr>
            <p:nvPr/>
          </p:nvSpPr>
          <p:spPr bwMode="auto">
            <a:xfrm>
              <a:off x="5089525" y="5100935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1" name="TextBox 43"/>
            <p:cNvSpPr txBox="1">
              <a:spLocks noChangeArrowheads="1"/>
            </p:cNvSpPr>
            <p:nvPr/>
          </p:nvSpPr>
          <p:spPr bwMode="auto">
            <a:xfrm>
              <a:off x="5089525" y="5558135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2" name="Straight Arrow Connector 44"/>
            <p:cNvCxnSpPr>
              <a:cxnSpLocks noChangeShapeType="1"/>
            </p:cNvCxnSpPr>
            <p:nvPr/>
          </p:nvCxnSpPr>
          <p:spPr bwMode="auto">
            <a:xfrm>
              <a:off x="5546725" y="4415135"/>
              <a:ext cx="440871" cy="102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Arrow Connector 45"/>
            <p:cNvCxnSpPr>
              <a:cxnSpLocks noChangeShapeType="1"/>
            </p:cNvCxnSpPr>
            <p:nvPr/>
          </p:nvCxnSpPr>
          <p:spPr bwMode="auto">
            <a:xfrm rot="16200000" flipH="1">
              <a:off x="5470525" y="4491335"/>
              <a:ext cx="6096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Arrow Connector 46"/>
            <p:cNvCxnSpPr>
              <a:cxnSpLocks noChangeShapeType="1"/>
            </p:cNvCxnSpPr>
            <p:nvPr/>
          </p:nvCxnSpPr>
          <p:spPr bwMode="auto">
            <a:xfrm rot="16200000" flipH="1">
              <a:off x="5241925" y="4719935"/>
              <a:ext cx="1143000" cy="533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Arrow Connector 47"/>
            <p:cNvCxnSpPr>
              <a:cxnSpLocks noChangeShapeType="1"/>
            </p:cNvCxnSpPr>
            <p:nvPr/>
          </p:nvCxnSpPr>
          <p:spPr bwMode="auto">
            <a:xfrm>
              <a:off x="5546725" y="4872335"/>
              <a:ext cx="457200" cy="2286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Arrow Connector 48"/>
            <p:cNvCxnSpPr>
              <a:cxnSpLocks noChangeShapeType="1"/>
            </p:cNvCxnSpPr>
            <p:nvPr/>
          </p:nvCxnSpPr>
          <p:spPr bwMode="auto">
            <a:xfrm flipV="1">
              <a:off x="5546725" y="4491335"/>
              <a:ext cx="4572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Arrow Connector 49"/>
            <p:cNvCxnSpPr>
              <a:cxnSpLocks noChangeShapeType="1"/>
            </p:cNvCxnSpPr>
            <p:nvPr/>
          </p:nvCxnSpPr>
          <p:spPr bwMode="auto">
            <a:xfrm rot="16200000" flipH="1">
              <a:off x="5394325" y="5024735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8" name="Group 50"/>
            <p:cNvGrpSpPr>
              <a:grpSpLocks/>
            </p:cNvGrpSpPr>
            <p:nvPr/>
          </p:nvGrpSpPr>
          <p:grpSpPr bwMode="auto">
            <a:xfrm flipV="1">
              <a:off x="5546725" y="4607292"/>
              <a:ext cx="533400" cy="1219200"/>
              <a:chOff x="2514600" y="4267200"/>
              <a:chExt cx="533400" cy="1219200"/>
            </a:xfrm>
          </p:grpSpPr>
          <p:cxnSp>
            <p:nvCxnSpPr>
              <p:cNvPr id="103" name="Straight Arrow Connector 51"/>
              <p:cNvCxnSpPr>
                <a:cxnSpLocks noChangeShapeType="1"/>
              </p:cNvCxnSpPr>
              <p:nvPr/>
            </p:nvCxnSpPr>
            <p:spPr bwMode="auto">
              <a:xfrm>
                <a:off x="2514600" y="4267200"/>
                <a:ext cx="440871" cy="102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Straight Arrow Connector 52"/>
              <p:cNvCxnSpPr>
                <a:cxnSpLocks noChangeShapeType="1"/>
              </p:cNvCxnSpPr>
              <p:nvPr/>
            </p:nvCxnSpPr>
            <p:spPr bwMode="auto">
              <a:xfrm rot="16200000" flipH="1">
                <a:off x="2438400" y="4343400"/>
                <a:ext cx="6096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5" name="Straight Arrow Connector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2209800" y="4572000"/>
                <a:ext cx="1143000" cy="5334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Arrow Connector 54"/>
              <p:cNvCxnSpPr>
                <a:cxnSpLocks noChangeShapeType="1"/>
              </p:cNvCxnSpPr>
              <p:nvPr/>
            </p:nvCxnSpPr>
            <p:spPr bwMode="auto">
              <a:xfrm>
                <a:off x="2514600" y="4724400"/>
                <a:ext cx="457200" cy="2286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Straight Arrow Connector 55"/>
              <p:cNvCxnSpPr>
                <a:cxnSpLocks noChangeShapeType="1"/>
              </p:cNvCxnSpPr>
              <p:nvPr/>
            </p:nvCxnSpPr>
            <p:spPr bwMode="auto">
              <a:xfrm flipV="1">
                <a:off x="2514600" y="4343400"/>
                <a:ext cx="457200" cy="3810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Arrow Connector 56"/>
              <p:cNvCxnSpPr>
                <a:cxnSpLocks noChangeShapeType="1"/>
              </p:cNvCxnSpPr>
              <p:nvPr/>
            </p:nvCxnSpPr>
            <p:spPr bwMode="auto">
              <a:xfrm rot="16200000" flipH="1">
                <a:off x="2362200" y="4876800"/>
                <a:ext cx="762000" cy="45720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99" name="Chart 98"/>
            <p:cNvGraphicFramePr/>
            <p:nvPr/>
          </p:nvGraphicFramePr>
          <p:xfrm>
            <a:off x="7587343" y="4953000"/>
            <a:ext cx="489857" cy="4098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00" name="Oval 99"/>
            <p:cNvSpPr/>
            <p:nvPr/>
          </p:nvSpPr>
          <p:spPr bwMode="auto">
            <a:xfrm>
              <a:off x="7587343" y="4876800"/>
              <a:ext cx="488950" cy="493713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"/>
            <p:cNvCxnSpPr>
              <a:cxnSpLocks noChangeShapeType="1"/>
            </p:cNvCxnSpPr>
            <p:nvPr/>
          </p:nvCxnSpPr>
          <p:spPr bwMode="auto">
            <a:xfrm>
              <a:off x="8077200" y="5105400"/>
              <a:ext cx="3810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0"/>
            <a:srcRect l="-278" t="15685" r="96179" b="67423"/>
            <a:stretch/>
          </p:blipFill>
          <p:spPr>
            <a:xfrm>
              <a:off x="8572995" y="49530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9" name="Group 108"/>
          <p:cNvGrpSpPr/>
          <p:nvPr/>
        </p:nvGrpSpPr>
        <p:grpSpPr>
          <a:xfrm>
            <a:off x="5027341" y="1501697"/>
            <a:ext cx="2857005" cy="1828800"/>
            <a:chOff x="2362200" y="1524000"/>
            <a:chExt cx="2857005" cy="1828800"/>
          </a:xfrm>
        </p:grpSpPr>
        <p:sp>
          <p:nvSpPr>
            <p:cNvPr id="110" name="Oval 109"/>
            <p:cNvSpPr/>
            <p:nvPr/>
          </p:nvSpPr>
          <p:spPr bwMode="auto">
            <a:xfrm>
              <a:off x="3429000" y="2133600"/>
              <a:ext cx="762000" cy="762000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n w="28575">
                  <a:solidFill>
                    <a:schemeClr val="tx1"/>
                  </a:solidFill>
                </a:ln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11" name="Chart 110"/>
            <p:cNvGraphicFramePr/>
            <p:nvPr>
              <p:extLst/>
            </p:nvPr>
          </p:nvGraphicFramePr>
          <p:xfrm>
            <a:off x="3429000" y="2209800"/>
            <a:ext cx="762000" cy="6334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cxnSp>
          <p:nvCxnSpPr>
            <p:cNvPr id="112" name="Straight Arrow Connector 7"/>
            <p:cNvCxnSpPr>
              <a:cxnSpLocks noChangeShapeType="1"/>
            </p:cNvCxnSpPr>
            <p:nvPr/>
          </p:nvCxnSpPr>
          <p:spPr bwMode="auto">
            <a:xfrm>
              <a:off x="2743200" y="1905000"/>
              <a:ext cx="762000" cy="3810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Arrow Connector 10"/>
            <p:cNvCxnSpPr>
              <a:cxnSpLocks noChangeShapeType="1"/>
            </p:cNvCxnSpPr>
            <p:nvPr/>
          </p:nvCxnSpPr>
          <p:spPr bwMode="auto">
            <a:xfrm>
              <a:off x="2743200" y="2362200"/>
              <a:ext cx="685800" cy="76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Arrow Connector 12"/>
            <p:cNvCxnSpPr>
              <a:cxnSpLocks noChangeShapeType="1"/>
            </p:cNvCxnSpPr>
            <p:nvPr/>
          </p:nvCxnSpPr>
          <p:spPr bwMode="auto">
            <a:xfrm flipV="1">
              <a:off x="2743200" y="2590800"/>
              <a:ext cx="685800" cy="1524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" name="Straight Arrow Connector 16"/>
            <p:cNvCxnSpPr>
              <a:cxnSpLocks noChangeShapeType="1"/>
            </p:cNvCxnSpPr>
            <p:nvPr/>
          </p:nvCxnSpPr>
          <p:spPr bwMode="auto">
            <a:xfrm flipV="1">
              <a:off x="2743200" y="2743200"/>
              <a:ext cx="762000" cy="45720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" name="Straight Arrow Connector 19"/>
            <p:cNvCxnSpPr>
              <a:cxnSpLocks noChangeShapeType="1"/>
            </p:cNvCxnSpPr>
            <p:nvPr/>
          </p:nvCxnSpPr>
          <p:spPr bwMode="auto">
            <a:xfrm>
              <a:off x="4191000" y="2514600"/>
              <a:ext cx="685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" name="TextBox 21"/>
            <p:cNvSpPr txBox="1">
              <a:spLocks noChangeArrowheads="1"/>
            </p:cNvSpPr>
            <p:nvPr/>
          </p:nvSpPr>
          <p:spPr bwMode="auto">
            <a:xfrm>
              <a:off x="2362200" y="1524000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 smtClean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 dirty="0" smtClean="0">
                  <a:solidFill>
                    <a:schemeClr val="tx1"/>
                  </a:solidFill>
                </a:rPr>
                <a:t>0</a:t>
              </a:r>
              <a:endParaRPr kumimoji="0" lang="en-US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22"/>
            <p:cNvSpPr txBox="1">
              <a:spLocks noChangeArrowheads="1"/>
            </p:cNvSpPr>
            <p:nvPr/>
          </p:nvSpPr>
          <p:spPr bwMode="auto">
            <a:xfrm>
              <a:off x="2362200" y="1981200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 smtClean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 dirty="0" smtClean="0">
                  <a:solidFill>
                    <a:schemeClr val="tx1"/>
                  </a:solidFill>
                </a:rPr>
                <a:t>2</a:t>
              </a:r>
              <a:endParaRPr kumimoji="0" lang="en-US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23"/>
            <p:cNvSpPr txBox="1">
              <a:spLocks noChangeArrowheads="1"/>
            </p:cNvSpPr>
            <p:nvPr/>
          </p:nvSpPr>
          <p:spPr bwMode="auto">
            <a:xfrm>
              <a:off x="2362200" y="2433935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 smtClean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 dirty="0" smtClean="0">
                  <a:solidFill>
                    <a:schemeClr val="tx1"/>
                  </a:solidFill>
                </a:rPr>
                <a:t>3</a:t>
              </a:r>
              <a:endParaRPr kumimoji="0" lang="en-US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0" name="TextBox 24"/>
            <p:cNvSpPr txBox="1">
              <a:spLocks noChangeArrowheads="1"/>
            </p:cNvSpPr>
            <p:nvPr/>
          </p:nvSpPr>
          <p:spPr bwMode="auto">
            <a:xfrm>
              <a:off x="2362200" y="2891135"/>
              <a:ext cx="4572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dirty="0" smtClean="0">
                  <a:solidFill>
                    <a:schemeClr val="tx1"/>
                  </a:solidFill>
                </a:rPr>
                <a:t>x</a:t>
              </a:r>
              <a:r>
                <a:rPr kumimoji="0" lang="en-US" altLang="en-US" sz="2400" baseline="-25000" dirty="0" smtClean="0">
                  <a:solidFill>
                    <a:schemeClr val="tx1"/>
                  </a:solidFill>
                </a:rPr>
                <a:t>4</a:t>
              </a:r>
              <a:endParaRPr kumimoji="0" lang="en-US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1" name="TextBox 32"/>
            <p:cNvSpPr txBox="1">
              <a:spLocks noChangeArrowheads="1"/>
            </p:cNvSpPr>
            <p:nvPr/>
          </p:nvSpPr>
          <p:spPr bwMode="auto">
            <a:xfrm>
              <a:off x="2729948" y="1600200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 smtClean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800" baseline="-25000" dirty="0" smtClean="0">
                  <a:solidFill>
                    <a:schemeClr val="tx1"/>
                  </a:solidFill>
                </a:rPr>
                <a:t>1</a:t>
              </a:r>
              <a:endParaRPr kumimoji="0" lang="en-US" altLang="en-US" sz="1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2" name="TextBox 33"/>
            <p:cNvSpPr txBox="1">
              <a:spLocks noChangeArrowheads="1"/>
            </p:cNvSpPr>
            <p:nvPr/>
          </p:nvSpPr>
          <p:spPr bwMode="auto">
            <a:xfrm>
              <a:off x="2729948" y="2029312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 smtClean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800" baseline="-25000" dirty="0" smtClean="0">
                  <a:solidFill>
                    <a:schemeClr val="tx1"/>
                  </a:solidFill>
                </a:rPr>
                <a:t>2</a:t>
              </a:r>
              <a:endParaRPr kumimoji="0" lang="en-US" altLang="en-US" sz="1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39"/>
            <p:cNvSpPr txBox="1">
              <a:spLocks noChangeArrowheads="1"/>
            </p:cNvSpPr>
            <p:nvPr/>
          </p:nvSpPr>
          <p:spPr bwMode="auto">
            <a:xfrm>
              <a:off x="2729948" y="2373868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 smtClean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800" baseline="-25000" dirty="0" smtClean="0">
                  <a:solidFill>
                    <a:schemeClr val="tx1"/>
                  </a:solidFill>
                </a:rPr>
                <a:t>3</a:t>
              </a:r>
              <a:endParaRPr kumimoji="0" lang="en-US" altLang="en-US" sz="18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4" name="TextBox 41"/>
            <p:cNvSpPr txBox="1">
              <a:spLocks noChangeArrowheads="1"/>
            </p:cNvSpPr>
            <p:nvPr/>
          </p:nvSpPr>
          <p:spPr bwMode="auto">
            <a:xfrm>
              <a:off x="2729948" y="2754868"/>
              <a:ext cx="457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dirty="0" smtClean="0">
                  <a:solidFill>
                    <a:schemeClr val="tx1"/>
                  </a:solidFill>
                  <a:latin typeface="Symbol" charset="2"/>
                </a:rPr>
                <a:t>𝜃</a:t>
              </a:r>
              <a:r>
                <a:rPr kumimoji="0" lang="en-US" altLang="en-US" sz="1800" baseline="-25000" dirty="0" smtClean="0">
                  <a:solidFill>
                    <a:schemeClr val="tx1"/>
                  </a:solidFill>
                </a:rPr>
                <a:t>4</a:t>
              </a:r>
              <a:endParaRPr kumimoji="0" lang="en-US" altLang="en-US" sz="1800" baseline="-25000" dirty="0">
                <a:solidFill>
                  <a:schemeClr val="tx1"/>
                </a:solidFill>
              </a:endParaRPr>
            </a:p>
          </p:txBody>
        </p:sp>
        <p:pic>
          <p:nvPicPr>
            <p:cNvPr id="125" name="Picture 124"/>
            <p:cNvPicPr>
              <a:picLocks noChangeAspect="1"/>
            </p:cNvPicPr>
            <p:nvPr/>
          </p:nvPicPr>
          <p:blipFill rotWithShape="1">
            <a:blip r:embed="rId10"/>
            <a:srcRect l="-278" t="15685" r="96179" b="67423"/>
            <a:stretch/>
          </p:blipFill>
          <p:spPr>
            <a:xfrm>
              <a:off x="5029200" y="2362200"/>
              <a:ext cx="190005" cy="33251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99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816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Some datasets are not linearly separable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1200"/>
              </a:spcBef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spcBef>
                <a:spcPts val="1200"/>
              </a:spcBef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These are classifiers learned by neural networks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Neural Networks are Turing Complete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26670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05000"/>
            <a:ext cx="2667000" cy="26735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47853" y="6149898"/>
            <a:ext cx="6939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http://</a:t>
            </a:r>
            <a:r>
              <a:rPr lang="en-US" sz="1800" dirty="0" err="1">
                <a:hlinkClick r:id="rId5"/>
              </a:rPr>
              <a:t>cs.stanford.edu</a:t>
            </a:r>
            <a:r>
              <a:rPr lang="en-US" sz="1800" dirty="0">
                <a:hlinkClick r:id="rId5"/>
              </a:rPr>
              <a:t>/people/</a:t>
            </a:r>
            <a:r>
              <a:rPr lang="en-US" sz="1800" dirty="0" err="1">
                <a:hlinkClick r:id="rId5"/>
              </a:rPr>
              <a:t>karpathy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convnetjs</a:t>
            </a:r>
            <a:r>
              <a:rPr lang="en-US" sz="1800" dirty="0">
                <a:hlinkClick r:id="rId5"/>
              </a:rPr>
              <a:t>/demo/classify2d.html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668" y="5675970"/>
            <a:ext cx="1103971" cy="11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156" y="26851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71" y="2356714"/>
            <a:ext cx="6572845" cy="774700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408960" y="3234221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19156" y="2563419"/>
            <a:ext cx="123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11 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08960" y="2279746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19156" y="1549612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05" y="1274084"/>
            <a:ext cx="6474311" cy="84654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319156" y="3613327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Neuron 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3" name="Picture 152" descr="concept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627189" y="3363557"/>
            <a:ext cx="6515100" cy="828666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408960" y="4320790"/>
            <a:ext cx="8021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9" name="Picture 138" descr="pizza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89" y="4425752"/>
            <a:ext cx="6832600" cy="812800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319156" y="4686130"/>
            <a:ext cx="119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Neuron 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keyboard2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73" y="2356714"/>
            <a:ext cx="765143" cy="76514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smtClean="0">
                <a:solidFill>
                  <a:schemeClr val="tx1"/>
                </a:solidFill>
                <a:latin typeface="Century Gothic"/>
                <a:cs typeface="Century Gothic"/>
              </a:rPr>
              <a:t>Best Neuron Stimuli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919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596"/>
            <a:ext cx="9144000" cy="366147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Vision has Social Implications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4478" y="5854391"/>
            <a:ext cx="164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Neural network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363415" y="5352585"/>
            <a:ext cx="22302" cy="3456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05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17"/>
          <a:stretch/>
        </p:blipFill>
        <p:spPr>
          <a:xfrm>
            <a:off x="345584" y="685800"/>
            <a:ext cx="8822479" cy="59075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Deep Mind Atari Games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33" t="86660" r="9402" b="8145"/>
          <a:stretch/>
        </p:blipFill>
        <p:spPr>
          <a:xfrm>
            <a:off x="6553200" y="3733800"/>
            <a:ext cx="1664368" cy="54142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3015916" y="842211"/>
            <a:ext cx="0" cy="57470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499810" y="6160169"/>
            <a:ext cx="397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Score compared to best human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9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2260231" cy="613576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Alpha GO</a:t>
            </a:r>
            <a:endParaRPr lang="en-US" altLang="zh-CN" sz="4000" b="1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3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18447</TotalTime>
  <Words>804</Words>
  <Application>Microsoft Macintosh PowerPoint</Application>
  <PresentationFormat>On-screen Show (4:3)</PresentationFormat>
  <Paragraphs>210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Calibri</vt:lpstr>
      <vt:lpstr>Century Gothic</vt:lpstr>
      <vt:lpstr>ＭＳ Ｐゴシック</vt:lpstr>
      <vt:lpstr>Arial</vt:lpstr>
      <vt:lpstr>Courier New</vt:lpstr>
      <vt:lpstr>Helvetica</vt:lpstr>
      <vt:lpstr>Monotype Sorts</vt:lpstr>
      <vt:lpstr>Symbol</vt:lpstr>
      <vt:lpstr>Times</vt:lpstr>
      <vt:lpstr>Times New Roman</vt:lpstr>
      <vt:lpstr>Wingdings</vt:lpstr>
      <vt:lpstr>Generic (Standard)</vt:lpstr>
      <vt:lpstr>Custom Design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6922</cp:revision>
  <cp:lastPrinted>2016-05-04T19:35:02Z</cp:lastPrinted>
  <dcterms:created xsi:type="dcterms:W3CDTF">1998-09-02T00:01:18Z</dcterms:created>
  <dcterms:modified xsi:type="dcterms:W3CDTF">2016-05-31T04:52:36Z</dcterms:modified>
</cp:coreProperties>
</file>